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15"/>
  </p:notesMasterIdLst>
  <p:handoutMasterIdLst>
    <p:handoutMasterId r:id="rId16"/>
  </p:handoutMasterIdLst>
  <p:sldIdLst>
    <p:sldId id="256" r:id="rId2"/>
    <p:sldId id="387" r:id="rId3"/>
    <p:sldId id="386" r:id="rId4"/>
    <p:sldId id="389" r:id="rId5"/>
    <p:sldId id="394" r:id="rId6"/>
    <p:sldId id="395" r:id="rId7"/>
    <p:sldId id="396" r:id="rId8"/>
    <p:sldId id="397" r:id="rId9"/>
    <p:sldId id="398" r:id="rId10"/>
    <p:sldId id="391" r:id="rId11"/>
    <p:sldId id="401" r:id="rId12"/>
    <p:sldId id="392" r:id="rId13"/>
    <p:sldId id="39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>
        <p:scale>
          <a:sx n="100" d="100"/>
          <a:sy n="100" d="100"/>
        </p:scale>
        <p:origin x="1152" y="36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dirty="0"/>
              <a:t>Limbus Company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4000" dirty="0"/>
              <a:t>합 시스템 역 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타겟 선택 차트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99305B-6732-4D8D-9CF2-E8215BF4C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522" y="1269999"/>
            <a:ext cx="5368956" cy="496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89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진행 과정</a:t>
            </a:r>
            <a:endParaRPr lang="en-US" altLang="ko-KR" sz="2400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945B86A-C7BC-4AAA-99E9-E35F82206E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3537412" y="1268413"/>
            <a:ext cx="2471586" cy="135520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89D5478-2873-410D-8A59-D1A2035C24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95326" y="1268413"/>
            <a:ext cx="2471586" cy="1355206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AE15F572-586E-466A-9B24-AB5AC07B7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78" y="1801876"/>
            <a:ext cx="290566" cy="28828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DB61C2CE-F8C3-44F5-96EA-4450EB9DD11B}"/>
              </a:ext>
            </a:extLst>
          </p:cNvPr>
          <p:cNvSpPr txBox="1"/>
          <p:nvPr/>
        </p:nvSpPr>
        <p:spPr>
          <a:xfrm>
            <a:off x="695326" y="2623619"/>
            <a:ext cx="2471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합을 하기 위해 수감자 행동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8856A8-7B68-459B-8708-361D973CE445}"/>
              </a:ext>
            </a:extLst>
          </p:cNvPr>
          <p:cNvSpPr txBox="1"/>
          <p:nvPr/>
        </p:nvSpPr>
        <p:spPr>
          <a:xfrm>
            <a:off x="3537412" y="2621114"/>
            <a:ext cx="2471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/>
              <a:t>양측 스킬 위력 계산</a:t>
            </a:r>
            <a:endParaRPr lang="en-US" altLang="ko-KR" sz="1000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8BAF4025-7B9C-4A4F-A3A5-498FB1DC67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9025089" y="1268413"/>
            <a:ext cx="2471586" cy="1355206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780D403A-5800-4997-8331-550BBD9684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183004" y="1268413"/>
            <a:ext cx="2471586" cy="1355206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5EE8AFB1-DD4F-418D-853F-724318491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57" y="1801876"/>
            <a:ext cx="290566" cy="2882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B40E78A-F16B-4E9A-B4DE-C0A5BB4959B6}"/>
              </a:ext>
            </a:extLst>
          </p:cNvPr>
          <p:cNvSpPr txBox="1"/>
          <p:nvPr/>
        </p:nvSpPr>
        <p:spPr>
          <a:xfrm>
            <a:off x="6183005" y="2623619"/>
            <a:ext cx="2471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양측의 스킬 위력 비교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5DD431-4096-4BBF-B3C3-D488E0EF3FBE}"/>
              </a:ext>
            </a:extLst>
          </p:cNvPr>
          <p:cNvSpPr txBox="1"/>
          <p:nvPr/>
        </p:nvSpPr>
        <p:spPr>
          <a:xfrm>
            <a:off x="9025091" y="2621114"/>
            <a:ext cx="2471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/>
              <a:t>합 횟수 출력 및 상승</a:t>
            </a:r>
            <a:endParaRPr lang="en-US" altLang="ko-KR" sz="1000" dirty="0"/>
          </a:p>
          <a:p>
            <a:pPr marL="228600" indent="-228600">
              <a:buAutoNum type="arabicPeriod"/>
            </a:pPr>
            <a:r>
              <a:rPr lang="ko-KR" altLang="en-US" sz="1000" dirty="0"/>
              <a:t>코인 결과에 따른 처리</a:t>
            </a:r>
            <a:endParaRPr lang="en-US" altLang="ko-KR" sz="10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7F30B99-8FC0-4A8C-B07E-8D4D67036219}"/>
              </a:ext>
            </a:extLst>
          </p:cNvPr>
          <p:cNvSpPr/>
          <p:nvPr/>
        </p:nvSpPr>
        <p:spPr>
          <a:xfrm>
            <a:off x="4223038" y="1731963"/>
            <a:ext cx="1415762" cy="35819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773E853-323E-4250-840A-C149C0995F97}"/>
              </a:ext>
            </a:extLst>
          </p:cNvPr>
          <p:cNvGrpSpPr/>
          <p:nvPr/>
        </p:nvGrpSpPr>
        <p:grpSpPr>
          <a:xfrm>
            <a:off x="3883416" y="1838858"/>
            <a:ext cx="339622" cy="215444"/>
            <a:chOff x="3940528" y="2451469"/>
            <a:chExt cx="339622" cy="215444"/>
          </a:xfrm>
        </p:grpSpPr>
        <p:sp>
          <p:nvSpPr>
            <p:cNvPr id="114" name="순서도: 다른 페이지 연결선 113">
              <a:extLst>
                <a:ext uri="{FF2B5EF4-FFF2-40B4-BE49-F238E27FC236}">
                  <a16:creationId xmlns:a16="http://schemas.microsoft.com/office/drawing/2014/main" id="{8105FEE8-836E-44C7-89F7-DFFDF7A964EF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0AAB443-1760-40E2-9386-23B81E103565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84A2645-0C27-476D-888E-D5160B758120}"/>
              </a:ext>
            </a:extLst>
          </p:cNvPr>
          <p:cNvSpPr/>
          <p:nvPr/>
        </p:nvSpPr>
        <p:spPr>
          <a:xfrm>
            <a:off x="6832888" y="1731963"/>
            <a:ext cx="1415762" cy="35819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DAE00CA9-DE4E-4136-B2EC-AE25B5459D57}"/>
              </a:ext>
            </a:extLst>
          </p:cNvPr>
          <p:cNvSpPr>
            <a:spLocks noChangeAspect="1"/>
          </p:cNvSpPr>
          <p:nvPr/>
        </p:nvSpPr>
        <p:spPr>
          <a:xfrm>
            <a:off x="10009137" y="1636293"/>
            <a:ext cx="290563" cy="29056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8B19714B-0070-483F-9FA3-CAF36164B8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95324" y="3752850"/>
            <a:ext cx="2471586" cy="1355206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55500C7-9D12-4628-A4AA-32F3DB31B1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3537410" y="3752850"/>
            <a:ext cx="2471586" cy="1355206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E6A1DA5-69AC-4AD2-B051-F6C9DF0CB9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183003" y="3752850"/>
            <a:ext cx="2471586" cy="1355206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FE96ECD5-3C7D-4984-964B-F56561F28B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9025091" y="3761149"/>
            <a:ext cx="2471586" cy="1355206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EE0FD2E6-439F-4D3E-B4F2-29BA2AC08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78" y="4323134"/>
            <a:ext cx="290566" cy="288280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BA4C0A26-A409-41AE-88D4-917796991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57" y="4323134"/>
            <a:ext cx="290566" cy="288280"/>
          </a:xfrm>
          <a:prstGeom prst="rect">
            <a:avLst/>
          </a:prstGeom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5F35008-C3D8-4307-910E-AB696A9F47CA}"/>
              </a:ext>
            </a:extLst>
          </p:cNvPr>
          <p:cNvSpPr/>
          <p:nvPr/>
        </p:nvSpPr>
        <p:spPr>
          <a:xfrm>
            <a:off x="10739129" y="1844095"/>
            <a:ext cx="131278" cy="632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DD58862-C7D0-408D-B2E4-17AB69786199}"/>
              </a:ext>
            </a:extLst>
          </p:cNvPr>
          <p:cNvGrpSpPr/>
          <p:nvPr/>
        </p:nvGrpSpPr>
        <p:grpSpPr>
          <a:xfrm>
            <a:off x="9669515" y="1636293"/>
            <a:ext cx="339622" cy="215444"/>
            <a:chOff x="3940528" y="2451469"/>
            <a:chExt cx="339622" cy="215444"/>
          </a:xfrm>
        </p:grpSpPr>
        <p:sp>
          <p:nvSpPr>
            <p:cNvPr id="138" name="순서도: 다른 페이지 연결선 137">
              <a:extLst>
                <a:ext uri="{FF2B5EF4-FFF2-40B4-BE49-F238E27FC236}">
                  <a16:creationId xmlns:a16="http://schemas.microsoft.com/office/drawing/2014/main" id="{D25A595A-8D38-45D3-9C06-7A060BAA77FA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BDC907A-0DBF-4905-BE70-D7A102D7B389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9944ED0-D456-4F1D-A6C7-24805F4B3584}"/>
              </a:ext>
            </a:extLst>
          </p:cNvPr>
          <p:cNvGrpSpPr/>
          <p:nvPr/>
        </p:nvGrpSpPr>
        <p:grpSpPr>
          <a:xfrm>
            <a:off x="10379524" y="1755925"/>
            <a:ext cx="339622" cy="215444"/>
            <a:chOff x="3940528" y="2451469"/>
            <a:chExt cx="339622" cy="215444"/>
          </a:xfrm>
        </p:grpSpPr>
        <p:sp>
          <p:nvSpPr>
            <p:cNvPr id="141" name="순서도: 다른 페이지 연결선 140">
              <a:extLst>
                <a:ext uri="{FF2B5EF4-FFF2-40B4-BE49-F238E27FC236}">
                  <a16:creationId xmlns:a16="http://schemas.microsoft.com/office/drawing/2014/main" id="{6FC4CC96-4857-4EAF-9D16-08A3A65BADCD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D9B60E5-2D7E-48C5-8530-9ABEB79BB861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31591989-A0E1-4E15-A633-45A8B731A417}"/>
              </a:ext>
            </a:extLst>
          </p:cNvPr>
          <p:cNvSpPr txBox="1"/>
          <p:nvPr/>
        </p:nvSpPr>
        <p:spPr>
          <a:xfrm>
            <a:off x="695326" y="5100888"/>
            <a:ext cx="24715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한쪽의 코인이 모두 파괴되거나</a:t>
            </a:r>
            <a:endParaRPr lang="en-US" altLang="ko-KR" sz="1000" dirty="0"/>
          </a:p>
          <a:p>
            <a:pPr algn="ctr"/>
            <a:r>
              <a:rPr lang="ko-KR" altLang="en-US" sz="1000" dirty="0"/>
              <a:t>행동 불능에 빠질 때까지</a:t>
            </a:r>
            <a:endParaRPr lang="en-US" altLang="ko-KR" sz="1000" dirty="0"/>
          </a:p>
          <a:p>
            <a:pPr algn="ctr"/>
            <a:r>
              <a:rPr lang="ko-KR" altLang="en-US" sz="1000" dirty="0"/>
              <a:t>위 과정 반복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D984A2F-9483-481A-B5ED-2DCF36AF0450}"/>
              </a:ext>
            </a:extLst>
          </p:cNvPr>
          <p:cNvSpPr txBox="1"/>
          <p:nvPr/>
        </p:nvSpPr>
        <p:spPr>
          <a:xfrm>
            <a:off x="3537412" y="5098383"/>
            <a:ext cx="2471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/>
              <a:t>합 승리 대상 및 스킬 강조</a:t>
            </a:r>
            <a:endParaRPr lang="en-US" altLang="ko-KR" sz="10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49B7099-8D33-49F3-A195-BFF6BD148D66}"/>
              </a:ext>
            </a:extLst>
          </p:cNvPr>
          <p:cNvSpPr txBox="1"/>
          <p:nvPr/>
        </p:nvSpPr>
        <p:spPr>
          <a:xfrm>
            <a:off x="6183005" y="5100888"/>
            <a:ext cx="2471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합 종료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F3C8CB-8420-42D7-8D67-837F11A2923A}"/>
              </a:ext>
            </a:extLst>
          </p:cNvPr>
          <p:cNvSpPr txBox="1"/>
          <p:nvPr/>
        </p:nvSpPr>
        <p:spPr>
          <a:xfrm>
            <a:off x="9025091" y="5098383"/>
            <a:ext cx="2471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/>
              <a:t>합 결과에 따른 스킬 효과 적용</a:t>
            </a:r>
            <a:endParaRPr lang="en-US" altLang="ko-KR" sz="1000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36350FC-FC6A-4A67-828F-0211E935D700}"/>
              </a:ext>
            </a:extLst>
          </p:cNvPr>
          <p:cNvSpPr/>
          <p:nvPr/>
        </p:nvSpPr>
        <p:spPr>
          <a:xfrm>
            <a:off x="3766012" y="4175574"/>
            <a:ext cx="801226" cy="6514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E4779EF-A53C-474B-B17D-CEA087B621BA}"/>
              </a:ext>
            </a:extLst>
          </p:cNvPr>
          <p:cNvGrpSpPr/>
          <p:nvPr/>
        </p:nvGrpSpPr>
        <p:grpSpPr>
          <a:xfrm>
            <a:off x="3426390" y="4175574"/>
            <a:ext cx="339622" cy="215444"/>
            <a:chOff x="3940528" y="2451469"/>
            <a:chExt cx="339622" cy="215444"/>
          </a:xfrm>
        </p:grpSpPr>
        <p:sp>
          <p:nvSpPr>
            <p:cNvPr id="149" name="순서도: 다른 페이지 연결선 148">
              <a:extLst>
                <a:ext uri="{FF2B5EF4-FFF2-40B4-BE49-F238E27FC236}">
                  <a16:creationId xmlns:a16="http://schemas.microsoft.com/office/drawing/2014/main" id="{3551AB08-95AE-4474-940D-52E516C52BEC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528A45F-EFA7-47E3-98EF-40181343B29C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955DFCB-D526-4767-88F9-35C5595654A3}"/>
              </a:ext>
            </a:extLst>
          </p:cNvPr>
          <p:cNvSpPr/>
          <p:nvPr/>
        </p:nvSpPr>
        <p:spPr>
          <a:xfrm>
            <a:off x="9353192" y="4175574"/>
            <a:ext cx="801226" cy="6514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E264DC5C-CE85-424D-A190-90E2A65092BC}"/>
              </a:ext>
            </a:extLst>
          </p:cNvPr>
          <p:cNvGrpSpPr/>
          <p:nvPr/>
        </p:nvGrpSpPr>
        <p:grpSpPr>
          <a:xfrm>
            <a:off x="9013570" y="4175574"/>
            <a:ext cx="339622" cy="215444"/>
            <a:chOff x="3940528" y="2451469"/>
            <a:chExt cx="339622" cy="215444"/>
          </a:xfrm>
        </p:grpSpPr>
        <p:sp>
          <p:nvSpPr>
            <p:cNvPr id="153" name="순서도: 다른 페이지 연결선 152">
              <a:extLst>
                <a:ext uri="{FF2B5EF4-FFF2-40B4-BE49-F238E27FC236}">
                  <a16:creationId xmlns:a16="http://schemas.microsoft.com/office/drawing/2014/main" id="{1FD4D30B-6610-4454-9A2E-046AD6A61203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125F5E6-31F0-4C16-AF04-25E6F2B64623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413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진행 차트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AE2C55-CBBB-4524-8E7A-5ED7BD7B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321" y="1268413"/>
            <a:ext cx="6807358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8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장점 및 단점</a:t>
            </a:r>
            <a:endParaRPr lang="en-US" altLang="ko-KR" sz="2400" dirty="0"/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B389DBEA-4751-40B9-9099-1A06F48BE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93728"/>
              </p:ext>
            </p:extLst>
          </p:nvPr>
        </p:nvGraphicFramePr>
        <p:xfrm>
          <a:off x="1480978" y="1268413"/>
          <a:ext cx="9230043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00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086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단조로운 턴제 전투의 개선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555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자신과 상대의 턴이 반복되는 턴제 게임의 특징상 서로의 행동에 예측하는 것을 제외하면 즉각적인 대응할 수 없기 때문에 전투가 단조로워진다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합 시스템은 턴제 전투를 실시간 전투처럼 상대의 행동에 대응 및 반응하는 능동적인 전투를 할 수 있게 해준다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30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전략의 다양성 증가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1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시스템은 단순하게 설명하면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적의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대상을 변경하고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행동을 저지하는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시스템과 다른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 시스템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활용할 경우 전략의 숫자가 다양해 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Ex)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중요도가 높은 수감자에게 향하는 스킬을 중요도가 낮거나 방어에 특화된 수감자에게 변경하기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속도가 높은 순서대로 행동하는 속도 시스템과 합 시스템을 활용하여 제일 느리게 합을 할 수 있는 수감자로 합을 하고 먼저 움직일 수 있는 수감자로 일반적인 공격하기 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563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81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단점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734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복잡하고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이해하기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전투는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파악하기 힘들고 난잡한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28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372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정확하지 않은 합 승률 표기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07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20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898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합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6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2970"/>
              </p:ext>
            </p:extLst>
          </p:nvPr>
        </p:nvGraphicFramePr>
        <p:xfrm>
          <a:off x="1032767" y="1503892"/>
          <a:ext cx="10126464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정의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합 시스템이란 턴제 게임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‘Limbus Company’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에서 적의 공격을 저지하는 시스템이다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 시스템의 기본은 적이 사용하는 스킬을 자신의 스킬로 막아내는 것이며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합을 하는 과정에서 특수한 상황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대상 변경 불가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광역 대상 스킬 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제외한 대부분의 상황에서 상대의 스킬 사용 대상을 강제로 변경하고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 승리 시에는 상대의 스킬을 취소 시킬 수도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플레이어들은 합 시스템을 최대한 활용하여 전투에서 방생하는 손해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피해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를 최소화하고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목표를 달성하는 것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전투의 승리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을 목표로 하게 된다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294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614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턴제 게임의 전투는 서로의 턴을 번갈아 가며 진행하기 때문에 상대의 행동에 대응하는 것은 예측을 하는 것이 아니면 불가능하고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그렇기에 전투가 정적이고 변수를 만들기 힘들다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의 전투는 합 시스템을 이용하여 상대의 행동에 보고 판단하고 대응할 수 있다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이러한 변화는 실시간 전투에서나 할 수 있는 패링과 같은 행동을 턴제 전투에서 재현한 것으로 전투의 변수를 늘리고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다른 시스템과 연계 및 활용하여 전략의 가짓수를 또한 증가 시켜 플레이어가 전투에서 느낄 수 있는 재미를 극대화 시키는 결과를 만들어낸다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상세 설명</a:t>
            </a:r>
            <a:endParaRPr lang="en-US" altLang="ko-KR" sz="2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A2C91B7-E40B-48F3-BCCA-CD5820568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778265"/>
              </p:ext>
            </p:extLst>
          </p:nvPr>
        </p:nvGraphicFramePr>
        <p:xfrm>
          <a:off x="2109311" y="1826389"/>
          <a:ext cx="797337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79569908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766656903"/>
                    </a:ext>
                  </a:extLst>
                </a:gridCol>
                <a:gridCol w="61185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합 시도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필요 조건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방어자가 공격자의 스킬 타겟일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공격자가 광역 스킬 사용시 방어자가 메인 타겟일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스킬이 타겟 변경 가능하고 속도가 방어자보다 낮을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301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타입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스킬이 합 불가 스킬이 아닌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일반 공격 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각성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E.G.O.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특수 수비 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180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합 진행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시작 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 타겟을 방어자로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모두 행동 가능 상태가 아닐 경우 합을 진행하지 않고 스킬 진행으로 넘어간다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29518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공격자와 방어자는 코인 시스템으로 스킬 위력을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양측의 스킬 위력을 비교하고 합 횟수가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양측의 스킬 위력이 다를 경우 낮은 측의 코인을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파괴한다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종료 조건이 만족될 때까지 위에 규칙을 반복한다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9485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종료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중 코인이 모두 파괴된 측이 발생할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중 행동 불능인 측이 발생할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232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7D354A-29BA-4F82-8B37-A05C09271263}"/>
              </a:ext>
            </a:extLst>
          </p:cNvPr>
          <p:cNvSpPr txBox="1"/>
          <p:nvPr/>
        </p:nvSpPr>
        <p:spPr>
          <a:xfrm>
            <a:off x="1524000" y="583717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코인 시스템 </a:t>
            </a:r>
            <a:r>
              <a:rPr lang="en-US" altLang="ko-KR" sz="1000" dirty="0"/>
              <a:t>: Limbus Company</a:t>
            </a:r>
            <a:r>
              <a:rPr lang="ko-KR" altLang="en-US" sz="1000" dirty="0"/>
              <a:t>의 모든 스킬은 코인을 가지고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스킬 진행 시 코인 토스를 진행하고</a:t>
            </a:r>
            <a:r>
              <a:rPr lang="en-US" altLang="ko-KR" sz="1000" dirty="0"/>
              <a:t>, </a:t>
            </a:r>
            <a:r>
              <a:rPr lang="ko-KR" altLang="en-US" sz="1000" dirty="0"/>
              <a:t>코인 토스의 결과에 따라서 스킬 효과를 적용한다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[</a:t>
            </a:r>
            <a:r>
              <a:rPr lang="ko-KR" altLang="en-US" sz="1000" dirty="0"/>
              <a:t>코인 토스 시 앞면이 나올 확률 </a:t>
            </a:r>
            <a:r>
              <a:rPr lang="en-US" altLang="ko-KR" sz="1000" dirty="0"/>
              <a:t>: </a:t>
            </a:r>
            <a:r>
              <a:rPr lang="ko-KR" altLang="en-US" sz="1000" dirty="0"/>
              <a:t>기본 </a:t>
            </a:r>
            <a:r>
              <a:rPr lang="en-US" altLang="ko-KR" sz="1000" dirty="0"/>
              <a:t>50% + </a:t>
            </a:r>
            <a:r>
              <a:rPr lang="ko-KR" altLang="en-US" sz="1000" dirty="0"/>
              <a:t>스킬 사용자의 정신력 </a:t>
            </a:r>
            <a:r>
              <a:rPr lang="en-US" altLang="ko-KR" sz="1000" dirty="0"/>
              <a:t>(-45 ~ +45, </a:t>
            </a:r>
            <a:r>
              <a:rPr lang="ko-KR" altLang="en-US" sz="1000" dirty="0"/>
              <a:t>정신력을 가지지 않을 경우 </a:t>
            </a:r>
            <a:r>
              <a:rPr lang="en-US" altLang="ko-KR" sz="1000" dirty="0"/>
              <a:t>0</a:t>
            </a:r>
            <a:r>
              <a:rPr lang="ko-KR" altLang="en-US" sz="1000" dirty="0"/>
              <a:t>으로 계산한다</a:t>
            </a:r>
            <a:r>
              <a:rPr lang="en-US" altLang="ko-KR" sz="1000" dirty="0"/>
              <a:t>.)]</a:t>
            </a:r>
          </a:p>
        </p:txBody>
      </p:sp>
    </p:spTree>
    <p:extLst>
      <p:ext uri="{BB962C8B-B14F-4D97-AF65-F5344CB8AC3E}">
        <p14:creationId xmlns:p14="http://schemas.microsoft.com/office/powerpoint/2010/main" val="36168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시스템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분류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854FB9-DD29-4ED0-94F3-0A4E6AE2E3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47" y="1268413"/>
            <a:ext cx="8331106" cy="3845125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2E3FF4D0-09AF-4DB6-BE86-B700D61FFB1A}"/>
              </a:ext>
            </a:extLst>
          </p:cNvPr>
          <p:cNvSpPr/>
          <p:nvPr/>
        </p:nvSpPr>
        <p:spPr>
          <a:xfrm>
            <a:off x="3458777" y="3065447"/>
            <a:ext cx="789373" cy="8652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F0FDAB0-8C0D-4D53-9490-5861DDEF7D01}"/>
              </a:ext>
            </a:extLst>
          </p:cNvPr>
          <p:cNvSpPr/>
          <p:nvPr/>
        </p:nvSpPr>
        <p:spPr>
          <a:xfrm>
            <a:off x="6487727" y="1966897"/>
            <a:ext cx="1722823" cy="178595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697F34A-0DE9-45CD-AF85-6760574EB631}"/>
              </a:ext>
            </a:extLst>
          </p:cNvPr>
          <p:cNvSpPr/>
          <p:nvPr/>
        </p:nvSpPr>
        <p:spPr>
          <a:xfrm>
            <a:off x="3511550" y="3752851"/>
            <a:ext cx="5257800" cy="136068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2A730C1-597C-4405-A239-6116CE086FEB}"/>
              </a:ext>
            </a:extLst>
          </p:cNvPr>
          <p:cNvSpPr txBox="1"/>
          <p:nvPr/>
        </p:nvSpPr>
        <p:spPr>
          <a:xfrm>
            <a:off x="2719847" y="5651438"/>
            <a:ext cx="1583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수감자 관련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DE46E0-7AEC-4B82-98E0-E1A61BDE075E}"/>
              </a:ext>
            </a:extLst>
          </p:cNvPr>
          <p:cNvSpPr txBox="1"/>
          <p:nvPr/>
        </p:nvSpPr>
        <p:spPr>
          <a:xfrm>
            <a:off x="5615565" y="5227451"/>
            <a:ext cx="217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조작 패널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0F7D145-E760-49DC-955C-56793605A924}"/>
              </a:ext>
            </a:extLst>
          </p:cNvPr>
          <p:cNvSpPr txBox="1"/>
          <p:nvPr/>
        </p:nvSpPr>
        <p:spPr>
          <a:xfrm>
            <a:off x="10104073" y="5606925"/>
            <a:ext cx="971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적 관련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D213794A-43E3-4F4D-A7F1-8A6EF4CA253F}"/>
              </a:ext>
            </a:extLst>
          </p:cNvPr>
          <p:cNvCxnSpPr>
            <a:cxnSpLocks/>
            <a:stCxn id="74" idx="1"/>
            <a:endCxn id="77" idx="1"/>
          </p:cNvCxnSpPr>
          <p:nvPr/>
        </p:nvCxnSpPr>
        <p:spPr>
          <a:xfrm rot="10800000" flipV="1">
            <a:off x="2719847" y="3498048"/>
            <a:ext cx="738930" cy="2291889"/>
          </a:xfrm>
          <a:prstGeom prst="bentConnector3">
            <a:avLst>
              <a:gd name="adj1" fmla="val 130937"/>
            </a:avLst>
          </a:prstGeom>
          <a:ln w="28575">
            <a:solidFill>
              <a:srgbClr val="FFFF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E858F866-658E-4171-AEE4-DA53CD4784C9}"/>
              </a:ext>
            </a:extLst>
          </p:cNvPr>
          <p:cNvCxnSpPr>
            <a:cxnSpLocks/>
            <a:stCxn id="76" idx="1"/>
            <a:endCxn id="78" idx="1"/>
          </p:cNvCxnSpPr>
          <p:nvPr/>
        </p:nvCxnSpPr>
        <p:spPr>
          <a:xfrm rot="10800000" flipH="1" flipV="1">
            <a:off x="3511549" y="4433195"/>
            <a:ext cx="2104015" cy="932756"/>
          </a:xfrm>
          <a:prstGeom prst="bentConnector3">
            <a:avLst>
              <a:gd name="adj1" fmla="val -10865"/>
            </a:avLst>
          </a:prstGeom>
          <a:ln w="28575">
            <a:solidFill>
              <a:srgbClr val="FFFF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4E9A9FD1-DF25-482C-8CF4-C169AB833666}"/>
              </a:ext>
            </a:extLst>
          </p:cNvPr>
          <p:cNvCxnSpPr>
            <a:cxnSpLocks/>
            <a:stCxn id="75" idx="3"/>
            <a:endCxn id="79" idx="1"/>
          </p:cNvCxnSpPr>
          <p:nvPr/>
        </p:nvCxnSpPr>
        <p:spPr>
          <a:xfrm>
            <a:off x="8210550" y="2859874"/>
            <a:ext cx="1893523" cy="2885551"/>
          </a:xfrm>
          <a:prstGeom prst="bentConnector3">
            <a:avLst>
              <a:gd name="adj1" fmla="val 50000"/>
            </a:avLst>
          </a:prstGeom>
          <a:ln w="28575">
            <a:solidFill>
              <a:srgbClr val="FFFF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58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수감자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74C412-026B-46CE-BBE2-36B977D769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6" t="-2" r="44294" b="38016"/>
          <a:stretch/>
        </p:blipFill>
        <p:spPr>
          <a:xfrm>
            <a:off x="2621048" y="2076678"/>
            <a:ext cx="2008033" cy="29857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663570-5EA4-4CC7-B7DE-BD0747A8C8E6}"/>
              </a:ext>
            </a:extLst>
          </p:cNvPr>
          <p:cNvSpPr txBox="1"/>
          <p:nvPr/>
        </p:nvSpPr>
        <p:spPr>
          <a:xfrm>
            <a:off x="5221806" y="2091070"/>
            <a:ext cx="4349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속도 수치 표시</a:t>
            </a:r>
            <a:endParaRPr lang="en-US" altLang="ko-KR" sz="1400" b="1" dirty="0"/>
          </a:p>
          <a:p>
            <a:r>
              <a:rPr lang="ko-KR" altLang="en-US" sz="1400" dirty="0"/>
              <a:t>현재 캐릭터의 속도</a:t>
            </a:r>
            <a:r>
              <a:rPr lang="en-US" altLang="ko-KR" sz="1400" dirty="0"/>
              <a:t>.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86C3D86-B742-45E5-A54B-D5550ABE7B71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rot="5400000" flipH="1" flipV="1">
            <a:off x="4132385" y="1529083"/>
            <a:ext cx="265823" cy="1913019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25FF703-EE7B-4C41-BA94-EAA7AAA56C86}"/>
              </a:ext>
            </a:extLst>
          </p:cNvPr>
          <p:cNvSpPr txBox="1"/>
          <p:nvPr/>
        </p:nvSpPr>
        <p:spPr>
          <a:xfrm>
            <a:off x="5221806" y="3410726"/>
            <a:ext cx="4684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설정 스킬 칸</a:t>
            </a:r>
            <a:endParaRPr lang="en-US" altLang="ko-KR" sz="1400" b="1" dirty="0"/>
          </a:p>
          <a:p>
            <a:r>
              <a:rPr lang="ko-KR" altLang="en-US" sz="1400" dirty="0"/>
              <a:t>이번 턴에 사용 준비된 스킬의 아이콘이 위치하는 칸</a:t>
            </a:r>
            <a:r>
              <a:rPr lang="en-US" altLang="ko-KR" sz="1400" dirty="0"/>
              <a:t>.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7E9881B8-7B61-4929-B2B0-25520E351CC5}"/>
              </a:ext>
            </a:extLst>
          </p:cNvPr>
          <p:cNvCxnSpPr>
            <a:cxnSpLocks/>
            <a:stCxn id="11" idx="5"/>
            <a:endCxn id="26" idx="1"/>
          </p:cNvCxnSpPr>
          <p:nvPr/>
        </p:nvCxnSpPr>
        <p:spPr>
          <a:xfrm rot="16200000" flipH="1">
            <a:off x="4170864" y="2621394"/>
            <a:ext cx="718336" cy="1383548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D649E3-10DB-4518-A2A9-A46AD7310C76}"/>
              </a:ext>
            </a:extLst>
          </p:cNvPr>
          <p:cNvSpPr/>
          <p:nvPr/>
        </p:nvSpPr>
        <p:spPr>
          <a:xfrm>
            <a:off x="3199123" y="2618503"/>
            <a:ext cx="219327" cy="390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02D3C0A-46E7-4C69-AE85-B6022145238C}"/>
              </a:ext>
            </a:extLst>
          </p:cNvPr>
          <p:cNvSpPr>
            <a:spLocks noChangeAspect="1"/>
          </p:cNvSpPr>
          <p:nvPr/>
        </p:nvSpPr>
        <p:spPr>
          <a:xfrm>
            <a:off x="3468973" y="2584715"/>
            <a:ext cx="432644" cy="4326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1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적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846553-1693-451C-B9CA-AD0575B34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5" t="657" r="36432" b="35525"/>
          <a:stretch/>
        </p:blipFill>
        <p:spPr>
          <a:xfrm>
            <a:off x="1757079" y="2088353"/>
            <a:ext cx="3426780" cy="358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8C4524-42D6-4576-A75C-CA50DD5F28EE}"/>
              </a:ext>
            </a:extLst>
          </p:cNvPr>
          <p:cNvSpPr/>
          <p:nvPr/>
        </p:nvSpPr>
        <p:spPr>
          <a:xfrm>
            <a:off x="2601912" y="2173607"/>
            <a:ext cx="226087" cy="212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001B073-03C4-420F-9E0F-429C3050AB16}"/>
              </a:ext>
            </a:extLst>
          </p:cNvPr>
          <p:cNvSpPr/>
          <p:nvPr/>
        </p:nvSpPr>
        <p:spPr>
          <a:xfrm>
            <a:off x="2643105" y="2386447"/>
            <a:ext cx="150567" cy="212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9CEF5F6-5544-498C-993B-A2F20BB992BA}"/>
              </a:ext>
            </a:extLst>
          </p:cNvPr>
          <p:cNvSpPr>
            <a:spLocks noChangeAspect="1"/>
          </p:cNvSpPr>
          <p:nvPr/>
        </p:nvSpPr>
        <p:spPr>
          <a:xfrm>
            <a:off x="2541281" y="2638901"/>
            <a:ext cx="372539" cy="3725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881289-5693-445E-A47A-52079A9260CD}"/>
              </a:ext>
            </a:extLst>
          </p:cNvPr>
          <p:cNvSpPr txBox="1"/>
          <p:nvPr/>
        </p:nvSpPr>
        <p:spPr>
          <a:xfrm>
            <a:off x="5711784" y="2088353"/>
            <a:ext cx="4723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부위 마크</a:t>
            </a:r>
            <a:endParaRPr lang="en-US" altLang="ko-KR" sz="1400" b="1" dirty="0"/>
          </a:p>
          <a:p>
            <a:r>
              <a:rPr lang="ko-KR" altLang="en-US" sz="1400" dirty="0"/>
              <a:t>스킬을 사용할 부위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다수의 부위를 가지고 있는 적의 경우 스킬을 사용하는 부위가 표기된다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183F9D-CDAC-4873-899E-85B798EA7FE5}"/>
              </a:ext>
            </a:extLst>
          </p:cNvPr>
          <p:cNvSpPr txBox="1"/>
          <p:nvPr/>
        </p:nvSpPr>
        <p:spPr>
          <a:xfrm>
            <a:off x="5711784" y="3448411"/>
            <a:ext cx="4723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속도 수치 표시</a:t>
            </a:r>
            <a:endParaRPr lang="en-US" altLang="ko-KR" sz="1400" b="1" dirty="0"/>
          </a:p>
          <a:p>
            <a:r>
              <a:rPr lang="ko-KR" altLang="en-US" sz="1400" dirty="0"/>
              <a:t>해당 스킬을 사용할 속도</a:t>
            </a:r>
            <a:r>
              <a:rPr lang="en-US" altLang="ko-KR" sz="1400" dirty="0"/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A35D02-0077-4721-B20C-7AFD916C812B}"/>
              </a:ext>
            </a:extLst>
          </p:cNvPr>
          <p:cNvSpPr txBox="1"/>
          <p:nvPr/>
        </p:nvSpPr>
        <p:spPr>
          <a:xfrm>
            <a:off x="5711782" y="4883716"/>
            <a:ext cx="4666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설정 스킬 칸</a:t>
            </a:r>
            <a:endParaRPr lang="en-US" altLang="ko-KR" sz="1400" b="1" dirty="0"/>
          </a:p>
          <a:p>
            <a:r>
              <a:rPr lang="ko-KR" altLang="en-US" sz="1400" dirty="0"/>
              <a:t>이번 턴에 사용 준비된 스킬의 아이콘이 위치하는 칸</a:t>
            </a:r>
            <a:r>
              <a:rPr lang="en-US" altLang="ko-KR" sz="1400" dirty="0"/>
              <a:t>.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0EF50DE-898D-497A-BF05-46968C50ABC5}"/>
              </a:ext>
            </a:extLst>
          </p:cNvPr>
          <p:cNvCxnSpPr>
            <a:cxnSpLocks/>
            <a:stCxn id="52" idx="0"/>
            <a:endCxn id="57" idx="1"/>
          </p:cNvCxnSpPr>
          <p:nvPr/>
        </p:nvCxnSpPr>
        <p:spPr>
          <a:xfrm rot="16200000" flipH="1">
            <a:off x="4017470" y="871093"/>
            <a:ext cx="391800" cy="2996828"/>
          </a:xfrm>
          <a:prstGeom prst="bentConnector4">
            <a:avLst>
              <a:gd name="adj1" fmla="val -58346"/>
              <a:gd name="adj2" fmla="val 9395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ACE5D6DF-0B8A-41FE-B133-6E77EC412BA0}"/>
              </a:ext>
            </a:extLst>
          </p:cNvPr>
          <p:cNvCxnSpPr>
            <a:cxnSpLocks/>
            <a:stCxn id="53" idx="3"/>
            <a:endCxn id="59" idx="1"/>
          </p:cNvCxnSpPr>
          <p:nvPr/>
        </p:nvCxnSpPr>
        <p:spPr>
          <a:xfrm>
            <a:off x="2793672" y="2492867"/>
            <a:ext cx="2918112" cy="121715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91835031-9AAB-4E47-A569-6F2D4AE21AC7}"/>
              </a:ext>
            </a:extLst>
          </p:cNvPr>
          <p:cNvCxnSpPr>
            <a:cxnSpLocks/>
            <a:stCxn id="55" idx="4"/>
            <a:endCxn id="61" idx="1"/>
          </p:cNvCxnSpPr>
          <p:nvPr/>
        </p:nvCxnSpPr>
        <p:spPr>
          <a:xfrm rot="16200000" flipH="1">
            <a:off x="3152723" y="2586267"/>
            <a:ext cx="2133886" cy="2984231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82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조작 패널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DDF7897-319A-4D64-A194-3B4764701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1" t="62542" r="17986"/>
          <a:stretch/>
        </p:blipFill>
        <p:spPr>
          <a:xfrm>
            <a:off x="2670652" y="2038657"/>
            <a:ext cx="6850695" cy="1868014"/>
          </a:xfrm>
          <a:prstGeom prst="rect">
            <a:avLst/>
          </a:prstGeom>
        </p:spPr>
      </p:pic>
      <p:sp>
        <p:nvSpPr>
          <p:cNvPr id="30" name="사다리꼴 29">
            <a:extLst>
              <a:ext uri="{FF2B5EF4-FFF2-40B4-BE49-F238E27FC236}">
                <a16:creationId xmlns:a16="http://schemas.microsoft.com/office/drawing/2014/main" id="{6188FB23-7B7A-48BB-BA1D-7FDA3F9280D5}"/>
              </a:ext>
            </a:extLst>
          </p:cNvPr>
          <p:cNvSpPr/>
          <p:nvPr/>
        </p:nvSpPr>
        <p:spPr>
          <a:xfrm>
            <a:off x="3894466" y="2198735"/>
            <a:ext cx="4086224" cy="690840"/>
          </a:xfrm>
          <a:prstGeom prst="trapezoid">
            <a:avLst>
              <a:gd name="adj" fmla="val 7307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73C4119-6B29-49C6-B0F4-6BE71EC1B0F6}"/>
              </a:ext>
            </a:extLst>
          </p:cNvPr>
          <p:cNvSpPr/>
          <p:nvPr/>
        </p:nvSpPr>
        <p:spPr>
          <a:xfrm>
            <a:off x="4146277" y="2921639"/>
            <a:ext cx="3596437" cy="234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FF08E8-A92C-4AE0-AF80-5DDC5FE367CA}"/>
              </a:ext>
            </a:extLst>
          </p:cNvPr>
          <p:cNvSpPr txBox="1"/>
          <p:nvPr/>
        </p:nvSpPr>
        <p:spPr>
          <a:xfrm>
            <a:off x="4477465" y="4153609"/>
            <a:ext cx="3237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수감자별 속도</a:t>
            </a:r>
            <a:endParaRPr lang="en-US" altLang="ko-KR" sz="1400" b="1" dirty="0"/>
          </a:p>
          <a:p>
            <a:r>
              <a:rPr lang="ko-KR" altLang="en-US" sz="1400" dirty="0"/>
              <a:t>현재 수감자들의 개별 속도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07026-8B1A-4639-A79E-9B15A957025D}"/>
              </a:ext>
            </a:extLst>
          </p:cNvPr>
          <p:cNvSpPr txBox="1"/>
          <p:nvPr/>
        </p:nvSpPr>
        <p:spPr>
          <a:xfrm>
            <a:off x="4477464" y="4892121"/>
            <a:ext cx="3237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사용 가능 스킬 아이콘</a:t>
            </a:r>
            <a:endParaRPr lang="en-US" altLang="ko-KR" sz="1400" b="1" dirty="0"/>
          </a:p>
          <a:p>
            <a:r>
              <a:rPr lang="ko-KR" altLang="en-US" sz="1400" dirty="0"/>
              <a:t>이번 턴에 사용할 수 있는 스킬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7AD1FF14-B1D7-4A64-84E2-64D6D30D8336}"/>
              </a:ext>
            </a:extLst>
          </p:cNvPr>
          <p:cNvCxnSpPr>
            <a:cxnSpLocks/>
            <a:stCxn id="30" idx="1"/>
            <a:endCxn id="48" idx="1"/>
          </p:cNvCxnSpPr>
          <p:nvPr/>
        </p:nvCxnSpPr>
        <p:spPr>
          <a:xfrm rot="10800000" flipH="1" flipV="1">
            <a:off x="4146868" y="2544155"/>
            <a:ext cx="330596" cy="2609576"/>
          </a:xfrm>
          <a:prstGeom prst="bentConnector3">
            <a:avLst>
              <a:gd name="adj1" fmla="val -14549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A7E6B8F-1ED6-4F26-A416-E0496E4CB88F}"/>
              </a:ext>
            </a:extLst>
          </p:cNvPr>
          <p:cNvCxnSpPr>
            <a:cxnSpLocks/>
            <a:stCxn id="45" idx="1"/>
            <a:endCxn id="47" idx="1"/>
          </p:cNvCxnSpPr>
          <p:nvPr/>
        </p:nvCxnSpPr>
        <p:spPr>
          <a:xfrm rot="10800000" flipH="1" flipV="1">
            <a:off x="4146277" y="3038779"/>
            <a:ext cx="331188" cy="1376439"/>
          </a:xfrm>
          <a:prstGeom prst="bentConnector3">
            <a:avLst>
              <a:gd name="adj1" fmla="val -69024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517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그림 141">
            <a:extLst>
              <a:ext uri="{FF2B5EF4-FFF2-40B4-BE49-F238E27FC236}">
                <a16:creationId xmlns:a16="http://schemas.microsoft.com/office/drawing/2014/main" id="{6FEA43E0-136E-4F8C-AB17-005744AD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59" y="1801874"/>
            <a:ext cx="290566" cy="288280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4F703495-7FC3-4473-91A3-DAD3F0B41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59" y="4282129"/>
            <a:ext cx="290566" cy="288280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14B895C5-A24B-4D84-BDE7-0134A23B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8" y="4282129"/>
            <a:ext cx="290566" cy="28828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타겟 선택 과정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61DA3-0C96-4F58-B053-8A5B61A749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95326" y="1268412"/>
            <a:ext cx="2471584" cy="13552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5C871E-7B53-4757-BDC0-5576BD371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3537412" y="1268412"/>
            <a:ext cx="2471584" cy="135520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BE29BA1-7DCC-415B-B685-AA7D2AB3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8" y="1801874"/>
            <a:ext cx="290566" cy="2882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4C5198E-A868-4A2D-AB74-0DDA19CA636C}"/>
              </a:ext>
            </a:extLst>
          </p:cNvPr>
          <p:cNvSpPr txBox="1"/>
          <p:nvPr/>
        </p:nvSpPr>
        <p:spPr>
          <a:xfrm>
            <a:off x="695326" y="2623618"/>
            <a:ext cx="2471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조작 패널의 스킬 마우스 클릭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BEE2BA-AC55-4183-AF22-E0416C7D051A}"/>
              </a:ext>
            </a:extLst>
          </p:cNvPr>
          <p:cNvSpPr txBox="1"/>
          <p:nvPr/>
        </p:nvSpPr>
        <p:spPr>
          <a:xfrm>
            <a:off x="3537412" y="2623618"/>
            <a:ext cx="24715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/>
              <a:t>스킬 선택</a:t>
            </a:r>
            <a:endParaRPr lang="en-US" altLang="ko-KR" sz="1000" dirty="0"/>
          </a:p>
          <a:p>
            <a:pPr marL="228600" indent="-228600">
              <a:buAutoNum type="arabicPeriod"/>
            </a:pPr>
            <a:r>
              <a:rPr lang="ko-KR" altLang="en-US" sz="1000" dirty="0"/>
              <a:t>스킬 타겟 커서 출력</a:t>
            </a:r>
            <a:endParaRPr lang="en-US" altLang="ko-KR" sz="1000" dirty="0"/>
          </a:p>
          <a:p>
            <a:pPr marL="228600" indent="-228600">
              <a:buAutoNum type="arabicPeriod"/>
            </a:pPr>
            <a:r>
              <a:rPr lang="ko-KR" altLang="en-US" sz="1000" dirty="0"/>
              <a:t>스킬 설명 출력</a:t>
            </a:r>
            <a:endParaRPr lang="en-US" altLang="ko-KR" sz="1000" dirty="0"/>
          </a:p>
        </p:txBody>
      </p:sp>
      <p:sp>
        <p:nvSpPr>
          <p:cNvPr id="70" name="사다리꼴 69">
            <a:extLst>
              <a:ext uri="{FF2B5EF4-FFF2-40B4-BE49-F238E27FC236}">
                <a16:creationId xmlns:a16="http://schemas.microsoft.com/office/drawing/2014/main" id="{459AE802-127A-4308-B059-2C476972F5FC}"/>
              </a:ext>
            </a:extLst>
          </p:cNvPr>
          <p:cNvSpPr>
            <a:spLocks/>
          </p:cNvSpPr>
          <p:nvPr/>
        </p:nvSpPr>
        <p:spPr>
          <a:xfrm>
            <a:off x="1348529" y="2242696"/>
            <a:ext cx="1028133" cy="217287"/>
          </a:xfrm>
          <a:prstGeom prst="trapezoid">
            <a:avLst>
              <a:gd name="adj" fmla="val 7635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45599D5-C38A-4B71-8859-06762E63A8DC}"/>
              </a:ext>
            </a:extLst>
          </p:cNvPr>
          <p:cNvSpPr>
            <a:spLocks noChangeAspect="1"/>
          </p:cNvSpPr>
          <p:nvPr/>
        </p:nvSpPr>
        <p:spPr>
          <a:xfrm>
            <a:off x="1432159" y="2322078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4E682E0-7BC6-4810-B4BD-C8D1D20B4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238" y="2370680"/>
            <a:ext cx="147995" cy="195466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237D674-C69B-47E3-BDD0-5A3E6A19E1E4}"/>
              </a:ext>
            </a:extLst>
          </p:cNvPr>
          <p:cNvSpPr/>
          <p:nvPr/>
        </p:nvSpPr>
        <p:spPr>
          <a:xfrm>
            <a:off x="3641951" y="1270844"/>
            <a:ext cx="1103259" cy="69409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097750B-58FA-4B90-B74C-C0480C93076B}"/>
              </a:ext>
            </a:extLst>
          </p:cNvPr>
          <p:cNvSpPr>
            <a:spLocks noChangeAspect="1"/>
          </p:cNvSpPr>
          <p:nvPr/>
        </p:nvSpPr>
        <p:spPr>
          <a:xfrm>
            <a:off x="4255333" y="2498669"/>
            <a:ext cx="121045" cy="12104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73FB429-5E29-4121-B714-D76DB08EC852}"/>
              </a:ext>
            </a:extLst>
          </p:cNvPr>
          <p:cNvSpPr>
            <a:spLocks noChangeAspect="1"/>
          </p:cNvSpPr>
          <p:nvPr/>
        </p:nvSpPr>
        <p:spPr>
          <a:xfrm>
            <a:off x="4286213" y="2385258"/>
            <a:ext cx="90165" cy="9016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5519F66-C81A-42C2-A286-FB4740E296D5}"/>
              </a:ext>
            </a:extLst>
          </p:cNvPr>
          <p:cNvGrpSpPr/>
          <p:nvPr/>
        </p:nvGrpSpPr>
        <p:grpSpPr>
          <a:xfrm>
            <a:off x="3940528" y="2451469"/>
            <a:ext cx="339622" cy="215444"/>
            <a:chOff x="3940528" y="2451469"/>
            <a:chExt cx="339622" cy="215444"/>
          </a:xfrm>
        </p:grpSpPr>
        <p:sp>
          <p:nvSpPr>
            <p:cNvPr id="77" name="순서도: 다른 페이지 연결선 76">
              <a:extLst>
                <a:ext uri="{FF2B5EF4-FFF2-40B4-BE49-F238E27FC236}">
                  <a16:creationId xmlns:a16="http://schemas.microsoft.com/office/drawing/2014/main" id="{3309C95E-F94E-4D1E-AD05-A31C844FB750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A297407-5ABB-4B48-B6AC-020A05092C44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3C4138B-01C7-4279-A4FB-640C66AE5067}"/>
              </a:ext>
            </a:extLst>
          </p:cNvPr>
          <p:cNvGrpSpPr/>
          <p:nvPr/>
        </p:nvGrpSpPr>
        <p:grpSpPr>
          <a:xfrm>
            <a:off x="3972823" y="2307769"/>
            <a:ext cx="339622" cy="215444"/>
            <a:chOff x="6350489" y="2451469"/>
            <a:chExt cx="339622" cy="215444"/>
          </a:xfrm>
        </p:grpSpPr>
        <p:sp>
          <p:nvSpPr>
            <p:cNvPr id="98" name="순서도: 다른 페이지 연결선 97">
              <a:extLst>
                <a:ext uri="{FF2B5EF4-FFF2-40B4-BE49-F238E27FC236}">
                  <a16:creationId xmlns:a16="http://schemas.microsoft.com/office/drawing/2014/main" id="{A18CB1CF-A880-46B3-AF92-43454EB785C7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DA6C140-7CE2-4B54-92A3-E0367A67BE12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7176D2-871F-468A-A46A-AB3499943F40}"/>
              </a:ext>
            </a:extLst>
          </p:cNvPr>
          <p:cNvGrpSpPr/>
          <p:nvPr/>
        </p:nvGrpSpPr>
        <p:grpSpPr>
          <a:xfrm>
            <a:off x="3302169" y="1283808"/>
            <a:ext cx="339622" cy="215444"/>
            <a:chOff x="6350489" y="2451469"/>
            <a:chExt cx="339622" cy="215444"/>
          </a:xfrm>
        </p:grpSpPr>
        <p:sp>
          <p:nvSpPr>
            <p:cNvPr id="102" name="순서도: 다른 페이지 연결선 101">
              <a:extLst>
                <a:ext uri="{FF2B5EF4-FFF2-40B4-BE49-F238E27FC236}">
                  <a16:creationId xmlns:a16="http://schemas.microsoft.com/office/drawing/2014/main" id="{E02FC798-799B-4276-89C8-F4F17E5856E4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23E24C8-44D6-4FEA-9E58-0D74E955492B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3.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901A811-9536-4677-A311-D040B944DD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9026371" y="1271007"/>
            <a:ext cx="2471584" cy="1355206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AE5111EF-4006-4F92-A3AF-76053D4C6F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183007" y="1271007"/>
            <a:ext cx="2471584" cy="1355206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925BE90-016C-4EC7-9EA8-801D6708E3C3}"/>
              </a:ext>
            </a:extLst>
          </p:cNvPr>
          <p:cNvSpPr txBox="1"/>
          <p:nvPr/>
        </p:nvSpPr>
        <p:spPr>
          <a:xfrm>
            <a:off x="6183007" y="2626212"/>
            <a:ext cx="2471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스킬</a:t>
            </a:r>
            <a:r>
              <a:rPr lang="en-US" altLang="ko-KR" sz="1000" dirty="0"/>
              <a:t> </a:t>
            </a:r>
            <a:r>
              <a:rPr lang="ko-KR" altLang="en-US" sz="1000" dirty="0"/>
              <a:t>선택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타겟에 마우스 오버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797BF2E-655F-47C7-A095-97C4A6B31493}"/>
              </a:ext>
            </a:extLst>
          </p:cNvPr>
          <p:cNvSpPr txBox="1"/>
          <p:nvPr/>
        </p:nvSpPr>
        <p:spPr>
          <a:xfrm>
            <a:off x="9025093" y="2626212"/>
            <a:ext cx="24715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/>
              <a:t>타겟 스킬 설명 출력</a:t>
            </a:r>
            <a:endParaRPr lang="en-US" altLang="ko-KR" sz="1000" dirty="0"/>
          </a:p>
          <a:p>
            <a:pPr marL="228600" indent="-228600">
              <a:buAutoNum type="arabicPeriod"/>
            </a:pPr>
            <a:r>
              <a:rPr lang="ko-KR" altLang="en-US" sz="1000" dirty="0"/>
              <a:t>합</a:t>
            </a:r>
            <a:r>
              <a:rPr lang="en-US" altLang="ko-KR" sz="1000" dirty="0"/>
              <a:t> </a:t>
            </a:r>
            <a:r>
              <a:rPr lang="ko-KR" altLang="en-US" sz="1000" dirty="0"/>
              <a:t>승률 출력</a:t>
            </a:r>
            <a:endParaRPr lang="en-US" altLang="ko-KR" sz="1000" dirty="0"/>
          </a:p>
          <a:p>
            <a:pPr marL="228600" indent="-228600">
              <a:buAutoNum type="arabicPeriod"/>
            </a:pPr>
            <a:r>
              <a:rPr lang="ko-KR" altLang="en-US" sz="1000" dirty="0"/>
              <a:t>타겟 선 변환</a:t>
            </a:r>
            <a:endParaRPr lang="en-US" altLang="ko-KR" sz="100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6F32B6-43E5-4D96-A104-1F20FFDE27A6}"/>
              </a:ext>
            </a:extLst>
          </p:cNvPr>
          <p:cNvSpPr/>
          <p:nvPr/>
        </p:nvSpPr>
        <p:spPr>
          <a:xfrm>
            <a:off x="10322844" y="1267103"/>
            <a:ext cx="1059982" cy="3996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2208C09-FCCE-4A9D-A6E8-DE172630DB99}"/>
              </a:ext>
            </a:extLst>
          </p:cNvPr>
          <p:cNvSpPr/>
          <p:nvPr/>
        </p:nvSpPr>
        <p:spPr>
          <a:xfrm>
            <a:off x="10207715" y="1267104"/>
            <a:ext cx="115129" cy="708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D4C8B414-B773-4A79-AAA6-933DC0F9D4F5}"/>
              </a:ext>
            </a:extLst>
          </p:cNvPr>
          <p:cNvSpPr/>
          <p:nvPr/>
        </p:nvSpPr>
        <p:spPr>
          <a:xfrm>
            <a:off x="9026372" y="1660807"/>
            <a:ext cx="1181343" cy="35806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3852A616-29D1-4380-A425-97EC0C43D834}"/>
              </a:ext>
            </a:extLst>
          </p:cNvPr>
          <p:cNvSpPr>
            <a:spLocks noChangeAspect="1"/>
          </p:cNvSpPr>
          <p:nvPr/>
        </p:nvSpPr>
        <p:spPr>
          <a:xfrm>
            <a:off x="7198585" y="1809428"/>
            <a:ext cx="121045" cy="12104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BAB363B2-0C06-4E52-A8BC-56E9F4AC6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632" y="1869950"/>
            <a:ext cx="147995" cy="195466"/>
          </a:xfrm>
          <a:prstGeom prst="rect">
            <a:avLst/>
          </a:prstGeom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88E927E-7E32-4750-95F9-09B08AC2962C}"/>
              </a:ext>
            </a:extLst>
          </p:cNvPr>
          <p:cNvGrpSpPr/>
          <p:nvPr/>
        </p:nvGrpSpPr>
        <p:grpSpPr>
          <a:xfrm>
            <a:off x="9982583" y="1475091"/>
            <a:ext cx="339622" cy="215444"/>
            <a:chOff x="6350489" y="2451469"/>
            <a:chExt cx="339622" cy="215444"/>
          </a:xfrm>
        </p:grpSpPr>
        <p:sp>
          <p:nvSpPr>
            <p:cNvPr id="106" name="순서도: 다른 페이지 연결선 105">
              <a:extLst>
                <a:ext uri="{FF2B5EF4-FFF2-40B4-BE49-F238E27FC236}">
                  <a16:creationId xmlns:a16="http://schemas.microsoft.com/office/drawing/2014/main" id="{74CEA761-9E22-4BC1-8728-567EE7578BAD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BF2BC8E-E437-4AFC-8133-B1CB473398B1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3F4003F3-6345-4184-9A04-6A50923DC3E5}"/>
              </a:ext>
            </a:extLst>
          </p:cNvPr>
          <p:cNvGrpSpPr/>
          <p:nvPr/>
        </p:nvGrpSpPr>
        <p:grpSpPr>
          <a:xfrm>
            <a:off x="9862718" y="1191079"/>
            <a:ext cx="339622" cy="215444"/>
            <a:chOff x="6350489" y="2451469"/>
            <a:chExt cx="339622" cy="215444"/>
          </a:xfrm>
        </p:grpSpPr>
        <p:sp>
          <p:nvSpPr>
            <p:cNvPr id="109" name="순서도: 다른 페이지 연결선 108">
              <a:extLst>
                <a:ext uri="{FF2B5EF4-FFF2-40B4-BE49-F238E27FC236}">
                  <a16:creationId xmlns:a16="http://schemas.microsoft.com/office/drawing/2014/main" id="{31FBDE2E-59E6-4EE3-9B9E-DE3114A67376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AE7C1-DF52-4EC8-A1D3-5217BDC90886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1BBA570-8C05-4ACA-9261-26FF9690F522}"/>
              </a:ext>
            </a:extLst>
          </p:cNvPr>
          <p:cNvGrpSpPr/>
          <p:nvPr/>
        </p:nvGrpSpPr>
        <p:grpSpPr>
          <a:xfrm>
            <a:off x="8839842" y="1780737"/>
            <a:ext cx="339622" cy="215444"/>
            <a:chOff x="6350489" y="2451469"/>
            <a:chExt cx="339622" cy="215444"/>
          </a:xfrm>
        </p:grpSpPr>
        <p:sp>
          <p:nvSpPr>
            <p:cNvPr id="112" name="순서도: 다른 페이지 연결선 111">
              <a:extLst>
                <a:ext uri="{FF2B5EF4-FFF2-40B4-BE49-F238E27FC236}">
                  <a16:creationId xmlns:a16="http://schemas.microsoft.com/office/drawing/2014/main" id="{C3466261-D3B0-4A7E-8BF5-14173EDE9168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556AD2A-80B6-43E0-98AF-0762652551F3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3.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10D4BEAF-F9A4-4FD7-94FB-3D64F5BD3D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95325" y="3748666"/>
            <a:ext cx="2471585" cy="1355206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FF8575ED-9FED-4D13-A60F-1A91319216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3537412" y="3752850"/>
            <a:ext cx="2471584" cy="135520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59D53BE6-3618-4996-84AF-D49B00EE86ED}"/>
              </a:ext>
            </a:extLst>
          </p:cNvPr>
          <p:cNvSpPr txBox="1"/>
          <p:nvPr/>
        </p:nvSpPr>
        <p:spPr>
          <a:xfrm>
            <a:off x="695326" y="5108055"/>
            <a:ext cx="2471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스킬</a:t>
            </a:r>
            <a:r>
              <a:rPr lang="en-US" altLang="ko-KR" sz="1000" dirty="0"/>
              <a:t> </a:t>
            </a:r>
            <a:r>
              <a:rPr lang="ko-KR" altLang="en-US" sz="1000" dirty="0"/>
              <a:t>선택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타겟에 마우스 클릭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00DB79B-D825-4E35-8419-2AB58906AB3F}"/>
              </a:ext>
            </a:extLst>
          </p:cNvPr>
          <p:cNvSpPr txBox="1"/>
          <p:nvPr/>
        </p:nvSpPr>
        <p:spPr>
          <a:xfrm>
            <a:off x="3537412" y="5108055"/>
            <a:ext cx="2471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/>
              <a:t>스킬 선택 해제 및 사용 준비 완료</a:t>
            </a:r>
            <a:endParaRPr lang="en-US" altLang="ko-KR" sz="1000" dirty="0"/>
          </a:p>
          <a:p>
            <a:pPr marL="228600" indent="-228600">
              <a:buAutoNum type="arabicPeriod"/>
            </a:pPr>
            <a:r>
              <a:rPr lang="ko-KR" altLang="en-US" sz="1000" dirty="0"/>
              <a:t>양측 스킬 설명 및 합 승률 닫기</a:t>
            </a:r>
            <a:endParaRPr lang="en-US" altLang="ko-KR" sz="1000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622D79E3-9687-4599-A87A-24C3379C54DF}"/>
              </a:ext>
            </a:extLst>
          </p:cNvPr>
          <p:cNvSpPr>
            <a:spLocks noChangeAspect="1"/>
          </p:cNvSpPr>
          <p:nvPr/>
        </p:nvSpPr>
        <p:spPr>
          <a:xfrm>
            <a:off x="1701529" y="4291605"/>
            <a:ext cx="121045" cy="12104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56157084-B55D-4D8D-9E56-3D0EAA9DA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576" y="4352127"/>
            <a:ext cx="147995" cy="195466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0487EEB5-A922-42AC-A925-42AEAB0590F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9029301" y="3754800"/>
            <a:ext cx="2471584" cy="1355205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F1A69C11-3182-4AE6-81CE-1F8C7408BA29}"/>
              </a:ext>
            </a:extLst>
          </p:cNvPr>
          <p:cNvSpPr txBox="1"/>
          <p:nvPr/>
        </p:nvSpPr>
        <p:spPr>
          <a:xfrm>
            <a:off x="6183007" y="5103872"/>
            <a:ext cx="2471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행동 가능한 모든 수감자</a:t>
            </a:r>
            <a:endParaRPr lang="en-US" altLang="ko-KR" sz="1000" dirty="0"/>
          </a:p>
          <a:p>
            <a:pPr algn="ctr"/>
            <a:r>
              <a:rPr lang="ko-KR" altLang="en-US" sz="1000" dirty="0"/>
              <a:t>스킬 준비 완료</a:t>
            </a: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ECBA8FEB-E853-4DDF-8E8C-4F4A9E0643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183007" y="3752850"/>
            <a:ext cx="2471584" cy="135520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2524AED4-B97C-454E-B662-812192F4B141}"/>
              </a:ext>
            </a:extLst>
          </p:cNvPr>
          <p:cNvSpPr txBox="1"/>
          <p:nvPr/>
        </p:nvSpPr>
        <p:spPr>
          <a:xfrm>
            <a:off x="9025093" y="5110005"/>
            <a:ext cx="2471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/>
              <a:t>행동 시작 버튼 활성화</a:t>
            </a:r>
            <a:endParaRPr lang="en-US" altLang="ko-KR" sz="1000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3AF2A0E-2E7A-4670-9089-B204C2695A22}"/>
              </a:ext>
            </a:extLst>
          </p:cNvPr>
          <p:cNvSpPr>
            <a:spLocks noChangeAspect="1"/>
          </p:cNvSpPr>
          <p:nvPr/>
        </p:nvSpPr>
        <p:spPr>
          <a:xfrm>
            <a:off x="4273007" y="4805224"/>
            <a:ext cx="121045" cy="12104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5E564C5E-07F4-4D16-9F20-1A883F877C9B}"/>
              </a:ext>
            </a:extLst>
          </p:cNvPr>
          <p:cNvGrpSpPr/>
          <p:nvPr/>
        </p:nvGrpSpPr>
        <p:grpSpPr>
          <a:xfrm>
            <a:off x="3958202" y="4758024"/>
            <a:ext cx="339622" cy="215444"/>
            <a:chOff x="3940528" y="2451469"/>
            <a:chExt cx="339622" cy="215444"/>
          </a:xfrm>
        </p:grpSpPr>
        <p:sp>
          <p:nvSpPr>
            <p:cNvPr id="131" name="순서도: 다른 페이지 연결선 130">
              <a:extLst>
                <a:ext uri="{FF2B5EF4-FFF2-40B4-BE49-F238E27FC236}">
                  <a16:creationId xmlns:a16="http://schemas.microsoft.com/office/drawing/2014/main" id="{EE89005A-6197-4F2C-9F24-3AB091B4CE29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3DEA3D3-8951-400B-9858-A5223B8B67C0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7CC2E87-4B57-4D9E-9ED5-704BD8AA41F6}"/>
              </a:ext>
            </a:extLst>
          </p:cNvPr>
          <p:cNvSpPr/>
          <p:nvPr/>
        </p:nvSpPr>
        <p:spPr>
          <a:xfrm>
            <a:off x="3750159" y="3775344"/>
            <a:ext cx="1993416" cy="45464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A219AAF-2891-4495-8D41-F349C6787BD7}"/>
              </a:ext>
            </a:extLst>
          </p:cNvPr>
          <p:cNvGrpSpPr/>
          <p:nvPr/>
        </p:nvGrpSpPr>
        <p:grpSpPr>
          <a:xfrm>
            <a:off x="3410537" y="3894945"/>
            <a:ext cx="339622" cy="215444"/>
            <a:chOff x="6350489" y="2451469"/>
            <a:chExt cx="339622" cy="215444"/>
          </a:xfrm>
        </p:grpSpPr>
        <p:sp>
          <p:nvSpPr>
            <p:cNvPr id="135" name="순서도: 다른 페이지 연결선 134">
              <a:extLst>
                <a:ext uri="{FF2B5EF4-FFF2-40B4-BE49-F238E27FC236}">
                  <a16:creationId xmlns:a16="http://schemas.microsoft.com/office/drawing/2014/main" id="{D165801B-A5C9-4AE0-9487-5BF4164124D4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79B414B-B231-4CE9-9209-60858850DF41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8B92EC14-2C4B-40B2-993D-22401AD77BE6}"/>
              </a:ext>
            </a:extLst>
          </p:cNvPr>
          <p:cNvSpPr>
            <a:spLocks noChangeAspect="1"/>
          </p:cNvSpPr>
          <p:nvPr/>
        </p:nvSpPr>
        <p:spPr>
          <a:xfrm>
            <a:off x="10589545" y="4677753"/>
            <a:ext cx="293334" cy="29333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7E2348B5-74DC-451B-8E9E-8533355109DB}"/>
              </a:ext>
            </a:extLst>
          </p:cNvPr>
          <p:cNvGrpSpPr/>
          <p:nvPr/>
        </p:nvGrpSpPr>
        <p:grpSpPr>
          <a:xfrm>
            <a:off x="10267553" y="4717380"/>
            <a:ext cx="339622" cy="215444"/>
            <a:chOff x="3940528" y="2451469"/>
            <a:chExt cx="339622" cy="215444"/>
          </a:xfrm>
        </p:grpSpPr>
        <p:sp>
          <p:nvSpPr>
            <p:cNvPr id="139" name="순서도: 다른 페이지 연결선 138">
              <a:extLst>
                <a:ext uri="{FF2B5EF4-FFF2-40B4-BE49-F238E27FC236}">
                  <a16:creationId xmlns:a16="http://schemas.microsoft.com/office/drawing/2014/main" id="{DF816F08-3F6B-45F9-97A9-7F2BFAB7834F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93FCA8-A7F8-42A7-8A40-A43B0C50E541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41" name="사다리꼴 140">
            <a:extLst>
              <a:ext uri="{FF2B5EF4-FFF2-40B4-BE49-F238E27FC236}">
                <a16:creationId xmlns:a16="http://schemas.microsoft.com/office/drawing/2014/main" id="{64570783-3618-44FC-BA41-807CD6C495E9}"/>
              </a:ext>
            </a:extLst>
          </p:cNvPr>
          <p:cNvSpPr>
            <a:spLocks/>
          </p:cNvSpPr>
          <p:nvPr/>
        </p:nvSpPr>
        <p:spPr>
          <a:xfrm>
            <a:off x="6836520" y="4728748"/>
            <a:ext cx="1028133" cy="217287"/>
          </a:xfrm>
          <a:prstGeom prst="trapezoid">
            <a:avLst>
              <a:gd name="adj" fmla="val 7635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74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7957</TotalTime>
  <Pages>7</Pages>
  <Words>851</Words>
  <Characters>0</Characters>
  <Application>Microsoft Office PowerPoint</Application>
  <DocSecurity>0</DocSecurity>
  <PresentationFormat>와이드스크린</PresentationFormat>
  <Lines>0</Lines>
  <Paragraphs>127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Limbus Company  합 시스템 역 기획서</vt:lpstr>
      <vt:lpstr>합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4816</cp:revision>
  <dcterms:modified xsi:type="dcterms:W3CDTF">2025-01-24T10:49:52Z</dcterms:modified>
  <cp:version>9.103.97.45139</cp:version>
</cp:coreProperties>
</file>